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6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bold.fntdata"/><Relationship Id="rId21" Type="http://schemas.openxmlformats.org/officeDocument/2006/relationships/slide" Target="slides/slide17.xml"/><Relationship Id="rId43" Type="http://schemas.openxmlformats.org/officeDocument/2006/relationships/font" Target="fonts/OpenSans-regular.fntdata"/><Relationship Id="rId24" Type="http://schemas.openxmlformats.org/officeDocument/2006/relationships/slide" Target="slides/slide20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9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font" Target="fonts/Roboto-regular.fntdata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41bb8ad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41bb8ad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641bb8a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641bb8a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641bb8ad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641bb8ad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641bb8ad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641bb8ad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874a745f4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874a745f4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3716195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371619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371619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371619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641bb8ad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641bb8ad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41bb8ad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41bb8ad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641bb8ad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641bb8ad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641bb8ad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641bb8ad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4a745f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4a745f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641bb8adb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641bb8adb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42616ca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642616c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Responsive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full of energy. It quickly responds to user input precisely where the user triggers it.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Aware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is aware of its surroundings, including the user and other material around it. It can be attracted to objects and respond appropriately to user intent.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Natural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depicts natural movement inspired by forces in the real world.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Intentional</a:t>
            </a:r>
            <a:endParaRPr b="1"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8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2"/>
                </a:solidFill>
                <a:highlight>
                  <a:srgbClr val="FAFAFA"/>
                </a:highlight>
                <a:latin typeface="Roboto"/>
                <a:ea typeface="Roboto"/>
                <a:cs typeface="Roboto"/>
                <a:sym typeface="Roboto"/>
              </a:rPr>
              <a:t>Material in motion guides focus to the right spot at the right time.</a:t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accent2"/>
              </a:solidFill>
              <a:highlight>
                <a:srgbClr val="FAFAFA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874a745f4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874a745f4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2616ca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2616ca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642616ca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642616ca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642616ca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642616ca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642616ca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642616ca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42616ca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642616ca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874a745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874a745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642616ca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642616ca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874a745f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874a745f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74a745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74a745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74a745f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74a745f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74a745f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74a745f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641bb8ad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641bb8ad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23af889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23af889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41bb8ad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41bb8ad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74a745f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74a745f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874a745f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874a745f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41bb8ad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41bb8ad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creativecommons.org/licenses/by/4.0/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3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5" name="Google Shape;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00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0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81675" y="4761375"/>
            <a:ext cx="2271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4635825" y="4664925"/>
            <a:ext cx="9801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Material Design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guide/topics/ui/look-and-feel/fonts-in-xml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eveloper.android.com/guide/topics/ui/look-and-feel/downloadable-fonts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google.com/style/color.html#color-color-palette" TargetMode="External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aterialpalette.com/green/deep-orange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gif"/><Relationship Id="rId4" Type="http://schemas.openxmlformats.org/officeDocument/2006/relationships/image" Target="../media/image29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material.google.com/layout/metrics-keylines.html#metrics-keylines-baseline-grids" TargetMode="External"/><Relationship Id="rId4" Type="http://schemas.openxmlformats.org/officeDocument/2006/relationships/hyperlink" Target="https://material.google.com/layout/metrics-keylines.html#metrics-keylines-keylines-spacin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hyperlink" Target="http://developer.android.com/guide/topics/graphics/view-animation.html" TargetMode="External"/><Relationship Id="rId10" Type="http://schemas.openxmlformats.org/officeDocument/2006/relationships/hyperlink" Target="http://developer.android.com/training/material/animations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google.com/design/spec/material-design/introduction.html" TargetMode="External"/><Relationship Id="rId4" Type="http://schemas.openxmlformats.org/officeDocument/2006/relationships/hyperlink" Target="https://material.google.com/" TargetMode="External"/><Relationship Id="rId9" Type="http://schemas.openxmlformats.org/officeDocument/2006/relationships/hyperlink" Target="http://developer.android.com/reference/android/support/design/widget/FloatingActionButton.html" TargetMode="External"/><Relationship Id="rId5" Type="http://schemas.openxmlformats.org/officeDocument/2006/relationships/hyperlink" Target="https://developer.android.com/design/material/index.html" TargetMode="External"/><Relationship Id="rId6" Type="http://schemas.openxmlformats.org/officeDocument/2006/relationships/hyperlink" Target="https://developer.android.com/training/material/index.html" TargetMode="External"/><Relationship Id="rId7" Type="http://schemas.openxmlformats.org/officeDocument/2006/relationships/hyperlink" Target="http://www.materialpalette.com/" TargetMode="External"/><Relationship Id="rId8" Type="http://schemas.openxmlformats.org/officeDocument/2006/relationships/hyperlink" Target="http://developer.android.com/training/material/lists-cards.html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oogle-developer-training.github.io/android-developer-fundamentals-course-concepts-v2/unit-2-user-experience/lesson-5-delightful-user-experience/5-2-c-material-design/5-2-c-material-design.html" TargetMode="External"/><Relationship Id="rId4" Type="http://schemas.openxmlformats.org/officeDocument/2006/relationships/hyperlink" Target="https://codelabs.developers.google.com/codelabs/android-training-cards-and-color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erial.google.com/" TargetMode="External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 txBox="1"/>
          <p:nvPr>
            <p:ph idx="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265500" y="16232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Delightful User Experience</a:t>
            </a:r>
            <a:endParaRPr/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265500" y="3497901"/>
            <a:ext cx="4045200" cy="10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Lesson 5</a:t>
            </a:r>
            <a:endParaRPr/>
          </a:p>
        </p:txBody>
      </p:sp>
      <p:sp>
        <p:nvSpPr>
          <p:cNvPr id="91" name="Google Shape;91;p15"/>
          <p:cNvSpPr txBox="1"/>
          <p:nvPr>
            <p:ph idx="4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519375" y="1889025"/>
            <a:ext cx="3579600" cy="23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Relevant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Informative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Delightful</a:t>
            </a:r>
            <a:endParaRPr sz="1800"/>
          </a:p>
        </p:txBody>
      </p:sp>
      <p:sp>
        <p:nvSpPr>
          <p:cNvPr id="159" name="Google Shape;159;p24"/>
          <p:cNvSpPr txBox="1"/>
          <p:nvPr>
            <p:ph idx="2" type="body"/>
          </p:nvPr>
        </p:nvSpPr>
        <p:spPr>
          <a:xfrm>
            <a:off x="4481900" y="1889025"/>
            <a:ext cx="4491300" cy="22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together with text 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Original images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 point of focus</a:t>
            </a:r>
            <a:endParaRPr/>
          </a:p>
          <a:p>
            <a:pPr indent="-381000" lvl="0" marL="457200" rtl="0" algn="l"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Build a narrative</a:t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62" name="Google Shape;162;p24"/>
          <p:cNvSpPr txBox="1"/>
          <p:nvPr>
            <p:ph idx="3" type="subTitle"/>
          </p:nvPr>
        </p:nvSpPr>
        <p:spPr>
          <a:xfrm>
            <a:off x="311700" y="1212425"/>
            <a:ext cx="85575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Images</a:t>
            </a:r>
            <a:r>
              <a:rPr lang="en"/>
              <a:t> help you communicate and differentiate your app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Typography</a:t>
            </a:r>
            <a:endParaRPr/>
          </a:p>
        </p:txBody>
      </p:sp>
      <p:sp>
        <p:nvSpPr>
          <p:cNvPr id="168" name="Google Shape;168;p2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361" y="319374"/>
            <a:ext cx="3695200" cy="404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typeface</a:t>
            </a:r>
            <a:endParaRPr/>
          </a:p>
        </p:txBody>
      </p:sp>
      <p:sp>
        <p:nvSpPr>
          <p:cNvPr id="176" name="Google Shape;176;p26"/>
          <p:cNvSpPr txBox="1"/>
          <p:nvPr>
            <p:ph idx="3" type="subTitle"/>
          </p:nvPr>
        </p:nvSpPr>
        <p:spPr>
          <a:xfrm>
            <a:off x="311700" y="1097225"/>
            <a:ext cx="85206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Roboto</a:t>
            </a:r>
            <a:r>
              <a:rPr lang="en"/>
              <a:t> is the standard typeface on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 has 6 weights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Thin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Light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Regular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Medium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Black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500" y="2079013"/>
            <a:ext cx="2288223" cy="228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3" name="Google Shape;183;p2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 styles and scale</a:t>
            </a:r>
            <a:endParaRPr/>
          </a:p>
        </p:txBody>
      </p:sp>
      <p:sp>
        <p:nvSpPr>
          <p:cNvPr id="184" name="Google Shape;184;p27"/>
          <p:cNvSpPr txBox="1"/>
          <p:nvPr>
            <p:ph idx="3" type="subTitle"/>
          </p:nvPr>
        </p:nvSpPr>
        <p:spPr>
          <a:xfrm>
            <a:off x="159300" y="1153825"/>
            <a:ext cx="4588800" cy="29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Too many sizes is confusing and looks bad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Limited set of sizes that work well together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743" y="1111314"/>
            <a:ext cx="4151758" cy="310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4832650" y="992437"/>
            <a:ext cx="1150200" cy="321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2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 1</a:t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Headline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Subheading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Body 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Button</a:t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4839700" y="1028525"/>
            <a:ext cx="3973200" cy="3508200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text appearance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211350" y="1846875"/>
            <a:ext cx="84888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android:textAppearance=</a:t>
            </a:r>
            <a:endParaRPr sz="2400">
              <a:solidFill>
                <a:srgbClr val="42424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Consolas"/>
                <a:ea typeface="Consolas"/>
                <a:cs typeface="Consolas"/>
                <a:sym typeface="Consolas"/>
              </a:rPr>
              <a:t>    "@style/TextAppearance.AppCompat.Display3"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Fonts as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undle fonts as resources in app package (APK)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folder within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add font XML file to </a:t>
            </a: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access font resource: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@font/myfont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○"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R.font.myfont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4.1 (API level 16) and higher, use the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Fonts in XML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Downloadable fonts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11350" y="1204775"/>
            <a:ext cx="8488800" cy="32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 fonts from provider app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Reduces APK size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Increases the app installation success rate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Improves the overall system health, saves cellular data, phone memory, and disk space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Android 8.0 (API level 26) — API level 14 and higher, use Support Library 26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See </a:t>
            </a:r>
            <a:r>
              <a:rPr lang="en" sz="2400" u="sng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Downloadable Fonts</a:t>
            </a:r>
            <a:endParaRPr b="1"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14" name="Google Shape;214;p3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53" y="415962"/>
            <a:ext cx="2186651" cy="388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</a:t>
            </a:r>
            <a:endParaRPr/>
          </a:p>
        </p:txBody>
      </p:sp>
      <p:sp>
        <p:nvSpPr>
          <p:cNvPr id="222" name="Google Shape;222;p32"/>
          <p:cNvSpPr txBox="1"/>
          <p:nvPr>
            <p:ph idx="3" type="subTitle"/>
          </p:nvPr>
        </p:nvSpPr>
        <p:spPr>
          <a:xfrm>
            <a:off x="619825" y="1260850"/>
            <a:ext cx="4523700" cy="31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Bold hues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Muted environments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Deep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Bright highlights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750" y="1184650"/>
            <a:ext cx="2593701" cy="317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226000" y="1128175"/>
            <a:ext cx="6240900" cy="31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Material Design recommends using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primary color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along with some shades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 an accent color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Create a bold user experience for your app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Color Palette</a:t>
            </a:r>
            <a:endParaRPr/>
          </a:p>
        </p:txBody>
      </p:sp>
      <p:sp>
        <p:nvSpPr>
          <p:cNvPr id="229" name="Google Shape;229;p3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</a:t>
            </a:r>
            <a:endParaRPr/>
          </a:p>
        </p:txBody>
      </p:sp>
      <p:pic>
        <p:nvPicPr>
          <p:cNvPr id="231" name="Google Shape;231;p33"/>
          <p:cNvPicPr preferRelativeResize="0"/>
          <p:nvPr/>
        </p:nvPicPr>
        <p:blipFill rotWithShape="1">
          <a:blip r:embed="rId4">
            <a:alphaModFix/>
          </a:blip>
          <a:srcRect b="18130" l="4477" r="3762" t="16274"/>
          <a:stretch/>
        </p:blipFill>
        <p:spPr>
          <a:xfrm>
            <a:off x="6967175" y="1197625"/>
            <a:ext cx="2020102" cy="1444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ctrTitle"/>
          </p:nvPr>
        </p:nvSpPr>
        <p:spPr>
          <a:xfrm>
            <a:off x="311700" y="7781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5.2 Material Design</a:t>
            </a:r>
            <a:endParaRPr/>
          </a:p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idx="1" type="body"/>
          </p:nvPr>
        </p:nvSpPr>
        <p:spPr>
          <a:xfrm>
            <a:off x="364500" y="1232700"/>
            <a:ext cx="84150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Android Studio creates a color palette for you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AppTheme definition in styles.xml</a:t>
            </a:r>
            <a:endParaRPr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colorPrimary—AppBar, branding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colorPrimaryDark—status bar, contrast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colorAccent—draw user attention, switches, FAB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Colors defined in colors.xml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Color selection tool</a:t>
            </a:r>
            <a:endParaRPr/>
          </a:p>
        </p:txBody>
      </p:sp>
      <p:sp>
        <p:nvSpPr>
          <p:cNvPr id="237" name="Google Shape;237;p3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palette for your project</a:t>
            </a:r>
            <a:endParaRPr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500" y="2274575"/>
            <a:ext cx="2453650" cy="22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color and contrast</a:t>
            </a:r>
            <a:endParaRPr/>
          </a:p>
        </p:txBody>
      </p:sp>
      <p:sp>
        <p:nvSpPr>
          <p:cNvPr id="246" name="Google Shape;246;p35"/>
          <p:cNvSpPr txBox="1"/>
          <p:nvPr>
            <p:ph idx="3" type="subTitle"/>
          </p:nvPr>
        </p:nvSpPr>
        <p:spPr>
          <a:xfrm>
            <a:off x="311700" y="1212425"/>
            <a:ext cx="8437800" cy="33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visual separation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readability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Contrast for accessibility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all people see colors the same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Theme handles text by default</a:t>
            </a:r>
            <a:endParaRPr/>
          </a:p>
          <a:p>
            <a:pPr indent="-342900" lvl="1" marL="914400" rtl="0" algn="l">
              <a:spcBef>
                <a:spcPts val="60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Theme.AppCompat.Light—text will be near black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Theme.AppCompat.Light.DarkActionBar—text near white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 txBox="1"/>
          <p:nvPr/>
        </p:nvSpPr>
        <p:spPr>
          <a:xfrm>
            <a:off x="7594150" y="1120100"/>
            <a:ext cx="1296300" cy="429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choice</a:t>
            </a:r>
            <a:endParaRPr/>
          </a:p>
        </p:txBody>
      </p:sp>
      <p:sp>
        <p:nvSpPr>
          <p:cNvPr id="248" name="Google Shape;248;p35"/>
          <p:cNvSpPr txBox="1"/>
          <p:nvPr/>
        </p:nvSpPr>
        <p:spPr>
          <a:xfrm>
            <a:off x="7594150" y="1667000"/>
            <a:ext cx="1296300" cy="429600"/>
          </a:xfrm>
          <a:prstGeom prst="rect">
            <a:avLst/>
          </a:prstGeom>
          <a:solidFill>
            <a:srgbClr val="38761D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</a:rPr>
              <a:t>Good choice</a:t>
            </a:r>
            <a:endParaRPr b="1">
              <a:solidFill>
                <a:srgbClr val="F3F3F3"/>
              </a:solidFill>
            </a:endParaRPr>
          </a:p>
        </p:txBody>
      </p:sp>
      <p:sp>
        <p:nvSpPr>
          <p:cNvPr id="249" name="Google Shape;249;p35"/>
          <p:cNvSpPr txBox="1"/>
          <p:nvPr/>
        </p:nvSpPr>
        <p:spPr>
          <a:xfrm>
            <a:off x="7594150" y="2213900"/>
            <a:ext cx="1296300" cy="4296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Bad</a:t>
            </a:r>
            <a:r>
              <a:rPr lang="en">
                <a:solidFill>
                  <a:srgbClr val="EFEFEF"/>
                </a:solidFill>
              </a:rPr>
              <a:t> choice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7594150" y="2760800"/>
            <a:ext cx="1296300" cy="429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Bad</a:t>
            </a:r>
            <a:r>
              <a:rPr lang="en">
                <a:solidFill>
                  <a:srgbClr val="00FF00"/>
                </a:solidFill>
              </a:rPr>
              <a:t> choice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1" name="Google Shape;251;p35"/>
          <p:cNvSpPr txBox="1"/>
          <p:nvPr/>
        </p:nvSpPr>
        <p:spPr>
          <a:xfrm>
            <a:off x="7594150" y="3307700"/>
            <a:ext cx="1296300" cy="4296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</a:rPr>
              <a:t>Bad</a:t>
            </a:r>
            <a:r>
              <a:rPr b="1" lang="en">
                <a:solidFill>
                  <a:srgbClr val="999999"/>
                </a:solidFill>
              </a:rPr>
              <a:t> choice</a:t>
            </a:r>
            <a:endParaRPr b="1">
              <a:solidFill>
                <a:srgbClr val="999999"/>
              </a:solidFill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7594150" y="3854600"/>
            <a:ext cx="1296300" cy="4296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Good choice</a:t>
            </a:r>
            <a:endParaRPr b="1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58" name="Google Shape;258;p3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650" y="984175"/>
            <a:ext cx="2634199" cy="263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</a:t>
            </a:r>
            <a:endParaRPr/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in Material Design describes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Spatial relationships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Functionality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</a:t>
            </a:r>
            <a:endParaRPr/>
          </a:p>
        </p:txBody>
      </p:sp>
      <p:sp>
        <p:nvSpPr>
          <p:cNvPr id="266" name="Google Shape;266;p3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4952650" y="1076275"/>
            <a:ext cx="429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Motion is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Natural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Intentional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Motion in your app</a:t>
            </a:r>
            <a:endParaRPr/>
          </a:p>
        </p:txBody>
      </p:sp>
      <p:sp>
        <p:nvSpPr>
          <p:cNvPr id="273" name="Google Shape;273;p38"/>
          <p:cNvSpPr txBox="1"/>
          <p:nvPr>
            <p:ph idx="1" type="body"/>
          </p:nvPr>
        </p:nvSpPr>
        <p:spPr>
          <a:xfrm>
            <a:off x="311700" y="1076275"/>
            <a:ext cx="856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Maintain continuity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Highlight elements or actions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Transition naturally between actions </a:t>
            </a:r>
            <a:br>
              <a:rPr lang="en"/>
            </a:br>
            <a:r>
              <a:rPr lang="en"/>
              <a:t>or states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Draw focus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Organize transitions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Responsive feedback</a:t>
            </a:r>
            <a:endParaRPr/>
          </a:p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625" y="2714750"/>
            <a:ext cx="1838750" cy="18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625" y="170825"/>
            <a:ext cx="1838750" cy="18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8"/>
          <p:cNvSpPr txBox="1"/>
          <p:nvPr/>
        </p:nvSpPr>
        <p:spPr>
          <a:xfrm>
            <a:off x="7082488" y="1946925"/>
            <a:ext cx="2021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Responsive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283" name="Google Shape;283;p3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789" y="660983"/>
            <a:ext cx="1899225" cy="3376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for Material Design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 independent pixels for views—dp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Scalable pixels for text—sp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Elements align to a </a:t>
            </a:r>
            <a:r>
              <a:rPr lang="en" u="sng">
                <a:solidFill>
                  <a:schemeClr val="hlink"/>
                </a:solidFill>
                <a:hlinkClick r:id="rId3"/>
              </a:rPr>
              <a:t>grid with consistent spacing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Plan your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4"/>
              </a:rPr>
              <a:t>templates</a:t>
            </a:r>
            <a:r>
              <a:rPr lang="en"/>
              <a:t> for common layout patterns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planning</a:t>
            </a:r>
            <a:endParaRPr/>
          </a:p>
        </p:txBody>
      </p:sp>
      <p:pic>
        <p:nvPicPr>
          <p:cNvPr id="298" name="Google Shape;298;p41"/>
          <p:cNvPicPr preferRelativeResize="0"/>
          <p:nvPr/>
        </p:nvPicPr>
        <p:blipFill rotWithShape="1">
          <a:blip r:embed="rId3">
            <a:alphaModFix/>
          </a:blip>
          <a:srcRect b="40614" l="0" r="0" t="0"/>
          <a:stretch/>
        </p:blipFill>
        <p:spPr>
          <a:xfrm>
            <a:off x="558481" y="1169400"/>
            <a:ext cx="2778644" cy="293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308" y="1169400"/>
            <a:ext cx="2633643" cy="2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1"/>
          <p:cNvPicPr preferRelativeResize="0"/>
          <p:nvPr/>
        </p:nvPicPr>
        <p:blipFill rotWithShape="1">
          <a:blip r:embed="rId5">
            <a:alphaModFix/>
          </a:blip>
          <a:srcRect b="51520" l="28549" r="29551" t="18375"/>
          <a:stretch/>
        </p:blipFill>
        <p:spPr>
          <a:xfrm>
            <a:off x="6351125" y="1169400"/>
            <a:ext cx="2296575" cy="29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662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Spacing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347148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Grid alignment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6274937" y="4122425"/>
            <a:ext cx="2745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Sizing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/>
          <p:nvPr>
            <p:ph type="title"/>
          </p:nvPr>
        </p:nvSpPr>
        <p:spPr>
          <a:xfrm>
            <a:off x="217350" y="18498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09" name="Google Shape;309;p4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0" name="Google Shape;3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157" y="565890"/>
            <a:ext cx="3608527" cy="3608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</a:t>
            </a:r>
            <a:endParaRPr/>
          </a:p>
        </p:txBody>
      </p:sp>
      <p:sp>
        <p:nvSpPr>
          <p:cNvPr id="317" name="Google Shape;317;p43"/>
          <p:cNvSpPr txBox="1"/>
          <p:nvPr>
            <p:ph idx="3" type="subTitle"/>
          </p:nvPr>
        </p:nvSpPr>
        <p:spPr>
          <a:xfrm>
            <a:off x="250425" y="1136225"/>
            <a:ext cx="8620500" cy="8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Material Design has guidelines on the use and implementation of Android components</a:t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34675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Bottom Navigation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Buttons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Cards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Chips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Data Tables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Dialogs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Dividers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3125900" y="2176825"/>
            <a:ext cx="26007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Sliders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Toasts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Steppers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Subheaders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Text Fields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Toolbars</a:t>
            </a:r>
            <a:endParaRPr sz="18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0" name="Google Shape;3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0813" y="1629225"/>
            <a:ext cx="2867498" cy="28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87900" y="1457275"/>
            <a:ext cx="4098300" cy="21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The Material Metaphor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Imagery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Typography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Color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4681975" y="1462299"/>
            <a:ext cx="40983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Motion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Components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4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components</a:t>
            </a:r>
            <a:endParaRPr/>
          </a:p>
        </p:txBody>
      </p:sp>
      <p:pic>
        <p:nvPicPr>
          <p:cNvPr id="327" name="Google Shape;3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75" y="1161037"/>
            <a:ext cx="1932548" cy="19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3424423"/>
            <a:ext cx="1065698" cy="1065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00" y="2528650"/>
            <a:ext cx="2048153" cy="204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4"/>
          <p:cNvPicPr preferRelativeResize="0"/>
          <p:nvPr/>
        </p:nvPicPr>
        <p:blipFill rotWithShape="1">
          <a:blip r:embed="rId6">
            <a:alphaModFix/>
          </a:blip>
          <a:srcRect b="25525" l="0" r="0" t="24286"/>
          <a:stretch/>
        </p:blipFill>
        <p:spPr>
          <a:xfrm>
            <a:off x="6952665" y="1152276"/>
            <a:ext cx="1928063" cy="967628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4"/>
          <p:cNvSpPr txBox="1"/>
          <p:nvPr/>
        </p:nvSpPr>
        <p:spPr>
          <a:xfrm>
            <a:off x="2788025" y="1265450"/>
            <a:ext cx="32172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Expansion Panels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Grid 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Lists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Menus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Pickers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Progress Bars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4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Selection Controls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Consistency helps user intuition</a:t>
            </a:r>
            <a:endParaRPr/>
          </a:p>
        </p:txBody>
      </p:sp>
      <p:sp>
        <p:nvSpPr>
          <p:cNvPr id="338" name="Google Shape;338;p45"/>
          <p:cNvSpPr txBox="1"/>
          <p:nvPr/>
        </p:nvSpPr>
        <p:spPr>
          <a:xfrm>
            <a:off x="3889050" y="2242225"/>
            <a:ext cx="9246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Tabs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590" y="1624651"/>
            <a:ext cx="1622686" cy="28935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4175" y="1191138"/>
            <a:ext cx="1657900" cy="294737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5">
            <a:alphaModFix/>
          </a:blip>
          <a:srcRect b="5830" l="0" r="0" t="76202"/>
          <a:stretch/>
        </p:blipFill>
        <p:spPr>
          <a:xfrm>
            <a:off x="2879175" y="3076125"/>
            <a:ext cx="2838450" cy="9087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6">
            <a:alphaModFix/>
          </a:blip>
          <a:srcRect b="78504" l="0" r="0" t="3104"/>
          <a:stretch/>
        </p:blipFill>
        <p:spPr>
          <a:xfrm>
            <a:off x="2855913" y="1243650"/>
            <a:ext cx="2990850" cy="979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3" name="Google Shape;343;p45"/>
          <p:cNvSpPr txBox="1"/>
          <p:nvPr/>
        </p:nvSpPr>
        <p:spPr>
          <a:xfrm>
            <a:off x="320919" y="1038750"/>
            <a:ext cx="3678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FAB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45"/>
          <p:cNvSpPr txBox="1"/>
          <p:nvPr/>
        </p:nvSpPr>
        <p:spPr>
          <a:xfrm>
            <a:off x="3710250" y="4048225"/>
            <a:ext cx="14811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Snackbar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5"/>
          <p:cNvSpPr txBox="1"/>
          <p:nvPr/>
        </p:nvSpPr>
        <p:spPr>
          <a:xfrm>
            <a:off x="6217039" y="4117825"/>
            <a:ext cx="27420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Navigation Drawer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351" name="Google Shape;351;p46"/>
          <p:cNvSpPr txBox="1"/>
          <p:nvPr>
            <p:ph idx="1" type="body"/>
          </p:nvPr>
        </p:nvSpPr>
        <p:spPr>
          <a:xfrm>
            <a:off x="235500" y="1324875"/>
            <a:ext cx="50292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Guidelines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Material Design Guide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Material Design for Android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Material Design for Developers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Material Palette Generator</a:t>
            </a:r>
            <a:endParaRPr sz="1800"/>
          </a:p>
        </p:txBody>
      </p:sp>
      <p:sp>
        <p:nvSpPr>
          <p:cNvPr id="352" name="Google Shape;352;p46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6"/>
          <p:cNvSpPr txBox="1"/>
          <p:nvPr>
            <p:ph idx="1" type="body"/>
          </p:nvPr>
        </p:nvSpPr>
        <p:spPr>
          <a:xfrm>
            <a:off x="5112300" y="1329325"/>
            <a:ext cx="37128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Cards and Lists Guide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Floating Action Button Reference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Defining Custom Animations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View Animation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311700" y="2063725"/>
            <a:ext cx="8520600" cy="13833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5.2 Material Design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5.2 Cards, and colors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366" name="Google Shape;366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17350" y="1667663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Material Metaphor</a:t>
            </a:r>
            <a:endParaRPr/>
          </a:p>
        </p:txBody>
      </p:sp>
      <p:sp>
        <p:nvSpPr>
          <p:cNvPr id="112" name="Google Shape;112;p18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425" y="883313"/>
            <a:ext cx="3051025" cy="30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Material Design?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368475"/>
            <a:ext cx="8520600" cy="32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Design guidelines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Visual language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Combine classic principles of good design with innovation and possibilities of technology and science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Material Design Spec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600" y="810175"/>
            <a:ext cx="3300101" cy="177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metaphor</a:t>
            </a:r>
            <a:endParaRPr/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</a:t>
            </a:r>
            <a:r>
              <a:rPr lang="en"/>
              <a:t>hree-dimensional environment containing </a:t>
            </a:r>
            <a:br>
              <a:rPr lang="en"/>
            </a:br>
            <a:r>
              <a:rPr lang="en"/>
              <a:t>light, material, and shadows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Surfaces and edges provide visual cues grounded in reality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Fundamentals of light, surface, and movement convey how objects move, interact, and exist in space and in relation to each other</a:t>
            </a:r>
            <a:endParaRPr sz="1000">
              <a:solidFill>
                <a:srgbClr val="616161"/>
              </a:solidFill>
              <a:highlight>
                <a:srgbClr val="FAFAFA"/>
              </a:highlight>
            </a:endParaRPr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9650" y="3696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design in your app </a:t>
            </a:r>
            <a:endParaRPr/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11700" y="1181150"/>
            <a:ext cx="282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lements in your Android app should behave similarly to real world materials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Cast shadows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Occupy space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Interact with each other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6425" y="2333174"/>
            <a:ext cx="2101500" cy="21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Bold, graphic, intentional</a:t>
            </a:r>
            <a:endParaRPr/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100" y="2333550"/>
            <a:ext cx="2101500" cy="21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Choose colors deliberately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Fill screen edge to edge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large-scale typography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white space intentionally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Emphasize user action </a:t>
            </a:r>
            <a:endParaRPr/>
          </a:p>
          <a:p>
            <a:pPr indent="-381000" lvl="0" marL="9144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Make functionality obvious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17350" y="1773622"/>
            <a:ext cx="4045200" cy="8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Imagery</a:t>
            </a:r>
            <a:endParaRPr/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248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953" y="1162609"/>
            <a:ext cx="4045198" cy="23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